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326" r:id="rId3"/>
    <p:sldId id="265" r:id="rId4"/>
    <p:sldId id="287" r:id="rId5"/>
    <p:sldId id="286" r:id="rId6"/>
    <p:sldId id="291" r:id="rId7"/>
    <p:sldId id="313" r:id="rId8"/>
    <p:sldId id="34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982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EEA4D-8349-47C5-9039-20868F6CA905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B8753-8CF8-4759-AA62-59EF819E95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7D67D-06EC-4587-B24E-DBFF0AD34243}" type="datetimeFigureOut">
              <a:rPr lang="es-ES" smtClean="0"/>
              <a:pPr/>
              <a:t>14/11/2017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C238C-5D8A-4BA8-8D5E-C50CF7C3A2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143117"/>
            <a:ext cx="6686550" cy="1362075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0" y="4214817"/>
            <a:ext cx="9144000" cy="107157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Mesa de Competitividad</a:t>
            </a:r>
          </a:p>
          <a:p>
            <a:pPr algn="ctr"/>
            <a:r>
              <a:rPr lang="es-CO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Cluster </a:t>
            </a:r>
            <a:r>
              <a:rPr lang="es-CO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Turismo </a:t>
            </a:r>
            <a:r>
              <a:rPr lang="es-C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Negocios, Ferias y Convenciones 2017</a:t>
            </a:r>
            <a:endParaRPr lang="es-E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528" y="116632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CO" altLang="es-CO" sz="4000" b="1" dirty="0" smtClean="0"/>
              <a:t>2.1 Mesa de Competitividad</a:t>
            </a:r>
            <a:endParaRPr lang="es-ES" altLang="es-CO" sz="4000" b="1" dirty="0"/>
          </a:p>
        </p:txBody>
      </p:sp>
      <p:pic>
        <p:nvPicPr>
          <p:cNvPr id="5" name="4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14291"/>
            <a:ext cx="2471708" cy="503496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0" y="785795"/>
            <a:ext cx="6357950" cy="71439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43144" y="1196755"/>
            <a:ext cx="75972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/>
              <a:t>Liderada por la Secretaría de Desarrollo Económico</a:t>
            </a:r>
            <a:endParaRPr lang="es-ES" sz="2800" dirty="0" smtClean="0"/>
          </a:p>
          <a:p>
            <a:r>
              <a:rPr lang="es-CO" sz="2800" dirty="0" smtClean="0"/>
              <a:t>Mesa establecida por Decreto 0162 de 2017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83568" y="2348882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Objetivo</a:t>
            </a:r>
            <a:r>
              <a:rPr lang="es-ES" sz="3200" dirty="0" smtClean="0"/>
              <a:t> </a:t>
            </a:r>
          </a:p>
          <a:p>
            <a:r>
              <a:rPr lang="es-ES" sz="3200" dirty="0" smtClean="0"/>
              <a:t>Impulsar la ciudad como un destino:</a:t>
            </a:r>
          </a:p>
          <a:p>
            <a:endParaRPr lang="es-ES" sz="3200" dirty="0" smtClean="0"/>
          </a:p>
          <a:p>
            <a:r>
              <a:rPr lang="es-ES" sz="3200" dirty="0" smtClean="0"/>
              <a:t>•Innovador</a:t>
            </a:r>
          </a:p>
          <a:p>
            <a:r>
              <a:rPr lang="es-ES" sz="3200" dirty="0" smtClean="0"/>
              <a:t>•Sostenible</a:t>
            </a:r>
          </a:p>
          <a:p>
            <a:r>
              <a:rPr lang="es-ES" sz="3200" dirty="0" smtClean="0"/>
              <a:t>•Responsable</a:t>
            </a:r>
          </a:p>
          <a:p>
            <a:r>
              <a:rPr lang="es-ES" sz="3200" dirty="0" smtClean="0"/>
              <a:t>•Competitivo</a:t>
            </a:r>
          </a:p>
        </p:txBody>
      </p:sp>
    </p:spTree>
    <p:extLst>
      <p:ext uri="{BB962C8B-B14F-4D97-AF65-F5344CB8AC3E}">
        <p14:creationId xmlns="" xmlns:p14="http://schemas.microsoft.com/office/powerpoint/2010/main" val="5063275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5200" y="190383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CO" altLang="es-CO" sz="3600" b="1" dirty="0" smtClean="0"/>
              <a:t>Objetivos Mesa Competitividad</a:t>
            </a:r>
            <a:endParaRPr lang="es-ES" altLang="es-CO" sz="3600" b="1" dirty="0"/>
          </a:p>
        </p:txBody>
      </p:sp>
      <p:pic>
        <p:nvPicPr>
          <p:cNvPr id="5" name="4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14291"/>
            <a:ext cx="2471708" cy="503496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0" y="785795"/>
            <a:ext cx="6357950" cy="71439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785795"/>
            <a:ext cx="6357950" cy="71439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3528" y="1231010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Objetivos específicos competitividad</a:t>
            </a:r>
          </a:p>
          <a:p>
            <a:r>
              <a:rPr lang="es-ES" dirty="0" smtClean="0"/>
              <a:t>•Consolidar productos turísticos diferenciales para Medellín.</a:t>
            </a:r>
          </a:p>
          <a:p>
            <a:r>
              <a:rPr lang="es-ES" dirty="0" smtClean="0"/>
              <a:t>•Incrementar los niveles de formalización y calidad turística en el sector turístico de Medellín.</a:t>
            </a:r>
          </a:p>
          <a:p>
            <a:r>
              <a:rPr lang="es-ES" dirty="0" smtClean="0"/>
              <a:t>•Propender por prestadores de servicios turísticos más competitivos y con mayor vocación al servicio.</a:t>
            </a:r>
          </a:p>
          <a:p>
            <a:r>
              <a:rPr lang="es-ES" dirty="0" smtClean="0"/>
              <a:t>•Elevar los niveles de bilingüismo (inglés) en el sector turístico de Medellín.</a:t>
            </a:r>
          </a:p>
          <a:p>
            <a:endParaRPr lang="es-ES" dirty="0" smtClean="0"/>
          </a:p>
          <a:p>
            <a:r>
              <a:rPr lang="es-ES" b="1" dirty="0" smtClean="0"/>
              <a:t>Objetivos específicos promoción</a:t>
            </a:r>
          </a:p>
          <a:p>
            <a:r>
              <a:rPr lang="es-ES" dirty="0" smtClean="0"/>
              <a:t>•Atraer a más turistas responsables que generen un mayor gasto turístico, priorizando nuestra vocación de turismo de negocios.</a:t>
            </a:r>
          </a:p>
          <a:p>
            <a:r>
              <a:rPr lang="es-ES" dirty="0" smtClean="0"/>
              <a:t>•Priorizar la promoción y mercadeo de ciudad en los destinos emisores que son de nuestro interés.</a:t>
            </a:r>
          </a:p>
          <a:p>
            <a:r>
              <a:rPr lang="es-ES" dirty="0" smtClean="0"/>
              <a:t>•Velar por turistas más informados y atendidos a través de los Puntos de Información Turística.</a:t>
            </a:r>
          </a:p>
          <a:p>
            <a:r>
              <a:rPr lang="es-ES" dirty="0" smtClean="0"/>
              <a:t>•Incrementar la captación de eventos internacionales que generen mayor posicionamiento del destino, </a:t>
            </a:r>
            <a:r>
              <a:rPr lang="es-ES" dirty="0" err="1" smtClean="0"/>
              <a:t>networking</a:t>
            </a:r>
            <a:r>
              <a:rPr lang="es-ES" dirty="0" smtClean="0"/>
              <a:t> y negocios.</a:t>
            </a:r>
          </a:p>
          <a:p>
            <a:r>
              <a:rPr lang="es-ES" dirty="0" smtClean="0"/>
              <a:t>•Potencializar las estrategias de turismo digital de la ciudad.</a:t>
            </a:r>
          </a:p>
        </p:txBody>
      </p:sp>
    </p:spTree>
    <p:extLst>
      <p:ext uri="{BB962C8B-B14F-4D97-AF65-F5344CB8AC3E}">
        <p14:creationId xmlns="" xmlns:p14="http://schemas.microsoft.com/office/powerpoint/2010/main" val="5063275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116635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CO" altLang="es-CO" sz="3600" b="1" dirty="0" smtClean="0"/>
              <a:t>Integrantes </a:t>
            </a:r>
            <a:endParaRPr lang="es-ES" altLang="es-CO" sz="3600" b="1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14291"/>
            <a:ext cx="2471708" cy="503496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0" y="785795"/>
            <a:ext cx="6357950" cy="71439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C:\Users\acardonav\Desktop\2017\Mesas\Mesa de Competitividad\Alcaldía de Medellí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136" y="1412776"/>
            <a:ext cx="1158576" cy="792088"/>
          </a:xfrm>
          <a:prstGeom prst="rect">
            <a:avLst/>
          </a:prstGeom>
          <a:noFill/>
        </p:spPr>
      </p:pic>
      <p:pic>
        <p:nvPicPr>
          <p:cNvPr id="1029" name="Picture 5" descr="C:\Users\acardonav\Desktop\2017\Mesas\Mesa de Competitividad\Aliad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576" y="5055074"/>
            <a:ext cx="7773840" cy="1398265"/>
          </a:xfrm>
          <a:prstGeom prst="rect">
            <a:avLst/>
          </a:prstGeom>
          <a:noFill/>
        </p:spPr>
      </p:pic>
      <p:pic>
        <p:nvPicPr>
          <p:cNvPr id="1030" name="Picture 6" descr="C:\Users\acardonav\Desktop\2017\Mesas\Mesa de Competitividad\Gremio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6" y="3793606"/>
            <a:ext cx="6785477" cy="715516"/>
          </a:xfrm>
          <a:prstGeom prst="rect">
            <a:avLst/>
          </a:prstGeom>
          <a:noFill/>
        </p:spPr>
      </p:pic>
      <p:pic>
        <p:nvPicPr>
          <p:cNvPr id="1031" name="Picture 7" descr="C:\Users\acardonav\Desktop\2017\Mesas\Mesa de Competitividad\Academia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5531" y="2636912"/>
            <a:ext cx="6770769" cy="753616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251520" y="1052738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Preside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79512" y="2204866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Academia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251520" y="3399386"/>
            <a:ext cx="1489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Gremios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323533" y="4623522"/>
            <a:ext cx="12241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Aliados</a:t>
            </a:r>
            <a:endParaRPr lang="es-E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14291"/>
            <a:ext cx="2471708" cy="50349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785795"/>
            <a:ext cx="6357950" cy="71439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528" y="116635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CO" altLang="es-CO" sz="3600" b="1" dirty="0" smtClean="0"/>
              <a:t>Integrantes </a:t>
            </a:r>
            <a:endParaRPr lang="es-ES" altLang="es-CO" sz="3600" b="1" dirty="0"/>
          </a:p>
        </p:txBody>
      </p:sp>
      <p:pic>
        <p:nvPicPr>
          <p:cNvPr id="10" name="9 Imagen" descr="Integrantes M.C"/>
          <p:cNvPicPr>
            <a:picLocks noChangeAspect="1"/>
          </p:cNvPicPr>
          <p:nvPr/>
        </p:nvPicPr>
        <p:blipFill>
          <a:blip r:embed="rId3" cstate="print"/>
          <a:srcRect r="29525"/>
          <a:stretch>
            <a:fillRect/>
          </a:stretch>
        </p:blipFill>
        <p:spPr>
          <a:xfrm>
            <a:off x="1259632" y="980728"/>
            <a:ext cx="6444208" cy="54535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116635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CO" altLang="es-CO" sz="3600" b="1" dirty="0" smtClean="0"/>
              <a:t>Mesa de Competitividad</a:t>
            </a:r>
            <a:endParaRPr lang="es-ES" altLang="es-CO" sz="3600" b="1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14291"/>
            <a:ext cx="2471708" cy="503496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0" y="785795"/>
            <a:ext cx="6357950" cy="71439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3" y="980731"/>
            <a:ext cx="75596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2800" b="1" dirty="0" smtClean="0"/>
          </a:p>
          <a:p>
            <a:r>
              <a:rPr lang="es-CO" sz="2800" b="1" dirty="0" smtClean="0"/>
              <a:t>Agenda primer Mesa de Competitividad realizada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3284984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 smtClean="0"/>
          </a:p>
          <a:p>
            <a:r>
              <a:rPr lang="es-ES" sz="2400" dirty="0" smtClean="0"/>
              <a:t>1. Retos de la Subsecretaría de Turismo 2017</a:t>
            </a:r>
          </a:p>
          <a:p>
            <a:r>
              <a:rPr lang="es-ES" sz="2400" dirty="0" smtClean="0"/>
              <a:t>2. Balance ANATO</a:t>
            </a:r>
          </a:p>
          <a:p>
            <a:r>
              <a:rPr lang="es-ES" sz="2400" dirty="0" smtClean="0"/>
              <a:t>3. Presentación certificación y calidad</a:t>
            </a:r>
          </a:p>
          <a:p>
            <a:r>
              <a:rPr lang="es-ES" sz="2400" dirty="0" smtClean="0"/>
              <a:t>4. Socialización concurso Marca de Ciudad</a:t>
            </a:r>
          </a:p>
          <a:p>
            <a:r>
              <a:rPr lang="es-ES" sz="2400" dirty="0" smtClean="0"/>
              <a:t>5. Socialización programa Buscando Talento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20608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/>
              <a:t>15 de marzo de 2017</a:t>
            </a:r>
          </a:p>
          <a:p>
            <a:r>
              <a:rPr lang="es-CO" dirty="0" smtClean="0"/>
              <a:t>8:00 a.m. – 10:00 a.m.</a:t>
            </a:r>
          </a:p>
          <a:p>
            <a:r>
              <a:rPr lang="es-CO" dirty="0" smtClean="0"/>
              <a:t>Plaza Mayor – Salón de Conferencias B</a:t>
            </a:r>
            <a:endParaRPr lang="es-E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116635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CO" altLang="es-CO" sz="3600" b="1" dirty="0" smtClean="0"/>
              <a:t>Mesa de Competitividad</a:t>
            </a:r>
            <a:endParaRPr lang="es-ES" altLang="es-CO" sz="3600" b="1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14291"/>
            <a:ext cx="2471708" cy="503496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0" y="785795"/>
            <a:ext cx="6357950" cy="71439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980731"/>
            <a:ext cx="77984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2800" b="1" dirty="0" smtClean="0"/>
          </a:p>
          <a:p>
            <a:r>
              <a:rPr lang="es-CO" sz="2800" b="1" dirty="0" smtClean="0"/>
              <a:t>Agenda segunda Mesa de Competitividad realizada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043608" y="3645026"/>
            <a:ext cx="54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1. Balance Turismo Medellín</a:t>
            </a:r>
          </a:p>
          <a:p>
            <a:r>
              <a:rPr lang="es-ES" sz="2400" dirty="0" smtClean="0"/>
              <a:t>2. Próximos Eventos</a:t>
            </a:r>
          </a:p>
          <a:p>
            <a:r>
              <a:rPr lang="es-ES" sz="2400" dirty="0" smtClean="0"/>
              <a:t>3. Turismo Responsable y Libre de Delito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39552" y="227687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000" dirty="0" smtClean="0"/>
              <a:t>14 de junio de 2017</a:t>
            </a:r>
          </a:p>
          <a:p>
            <a:r>
              <a:rPr lang="es-CO" sz="2000" dirty="0" smtClean="0"/>
              <a:t>8:00 a.m. – 10:00 a.m.</a:t>
            </a:r>
          </a:p>
          <a:p>
            <a:r>
              <a:rPr lang="es-CO" sz="2000" dirty="0" smtClean="0"/>
              <a:t>Hotel San Pedro del Fuerte</a:t>
            </a:r>
            <a:endParaRPr lang="es-E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116635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CO" altLang="es-CO" sz="3600" b="1" dirty="0" smtClean="0"/>
              <a:t>Mesa de Competitividad</a:t>
            </a:r>
            <a:endParaRPr lang="es-ES" altLang="es-CO" sz="3600" b="1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14291"/>
            <a:ext cx="2471708" cy="503496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0" y="785795"/>
            <a:ext cx="6357950" cy="71439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980731"/>
            <a:ext cx="74347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2800" b="1" dirty="0" smtClean="0"/>
          </a:p>
          <a:p>
            <a:r>
              <a:rPr lang="es-CO" sz="2800" b="1" dirty="0" smtClean="0"/>
              <a:t>Agenda tercer Mesa de Competitividad realizada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83568" y="364502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2400" dirty="0" smtClean="0"/>
              <a:t>1. Cómo va el Turismo de Medellín</a:t>
            </a:r>
            <a:endParaRPr lang="es-ES" sz="2400" dirty="0" smtClean="0"/>
          </a:p>
          <a:p>
            <a:r>
              <a:rPr lang="es-419" sz="2400" dirty="0" smtClean="0"/>
              <a:t>2. Dinámica- Charla participativa por parte de todos los actores del sector</a:t>
            </a:r>
            <a:endParaRPr lang="es-ES" sz="2400" dirty="0" smtClean="0"/>
          </a:p>
          <a:p>
            <a:r>
              <a:rPr lang="es-419" sz="2400" dirty="0" smtClean="0"/>
              <a:t>3. Itinerario de la visita del Papa</a:t>
            </a:r>
            <a:endParaRPr lang="es-ES" sz="2400" dirty="0" smtClean="0"/>
          </a:p>
          <a:p>
            <a:r>
              <a:rPr lang="es-419" sz="2400" dirty="0" smtClean="0"/>
              <a:t>4. Cronograma de actividades del Plan estratégico de Turismo y Marca de Ciudad</a:t>
            </a:r>
            <a:endParaRPr lang="es-ES" sz="2400" dirty="0"/>
          </a:p>
        </p:txBody>
      </p:sp>
      <p:sp>
        <p:nvSpPr>
          <p:cNvPr id="10" name="9 Rectángulo"/>
          <p:cNvSpPr/>
          <p:nvPr/>
        </p:nvSpPr>
        <p:spPr>
          <a:xfrm>
            <a:off x="539552" y="227687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000" dirty="0" smtClean="0"/>
              <a:t>5 de septiembre de 2017</a:t>
            </a:r>
          </a:p>
          <a:p>
            <a:r>
              <a:rPr lang="es-CO" sz="2000" dirty="0" smtClean="0"/>
              <a:t>8:00 a.m. – 10:00 a.m.</a:t>
            </a:r>
          </a:p>
          <a:p>
            <a:r>
              <a:rPr lang="es-CO" sz="2000" dirty="0" smtClean="0"/>
              <a:t>Plaza Mayor – salón de comisiones 5</a:t>
            </a:r>
            <a:endParaRPr lang="es-E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5777</TotalTime>
  <Words>376</Words>
  <Application>Microsoft Office PowerPoint</Application>
  <PresentationFormat>Presentación en pantalla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Cámara de Comercio de Medellín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jgrajaless</dc:creator>
  <cp:lastModifiedBy>mbritob</cp:lastModifiedBy>
  <cp:revision>170</cp:revision>
  <dcterms:created xsi:type="dcterms:W3CDTF">2016-02-15T20:52:36Z</dcterms:created>
  <dcterms:modified xsi:type="dcterms:W3CDTF">2017-11-14T20:58:48Z</dcterms:modified>
</cp:coreProperties>
</file>